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77" r:id="rId2"/>
    <p:sldId id="351" r:id="rId3"/>
    <p:sldId id="303" r:id="rId4"/>
    <p:sldId id="364" r:id="rId5"/>
    <p:sldId id="363" r:id="rId6"/>
    <p:sldId id="365" r:id="rId7"/>
    <p:sldId id="352" r:id="rId8"/>
    <p:sldId id="359" r:id="rId9"/>
    <p:sldId id="354" r:id="rId10"/>
    <p:sldId id="357" r:id="rId11"/>
    <p:sldId id="358" r:id="rId12"/>
    <p:sldId id="353" r:id="rId13"/>
    <p:sldId id="355" r:id="rId14"/>
    <p:sldId id="360" r:id="rId15"/>
    <p:sldId id="366" r:id="rId16"/>
    <p:sldId id="350" r:id="rId17"/>
    <p:sldId id="349" r:id="rId18"/>
    <p:sldId id="274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6BBEF7-9717-4733-A929-535518E6EBF6}">
          <p14:sldIdLst>
            <p14:sldId id="277"/>
            <p14:sldId id="351"/>
            <p14:sldId id="303"/>
            <p14:sldId id="364"/>
            <p14:sldId id="363"/>
            <p14:sldId id="365"/>
            <p14:sldId id="352"/>
            <p14:sldId id="359"/>
            <p14:sldId id="354"/>
            <p14:sldId id="357"/>
            <p14:sldId id="358"/>
            <p14:sldId id="353"/>
            <p14:sldId id="355"/>
            <p14:sldId id="360"/>
            <p14:sldId id="366"/>
            <p14:sldId id="350"/>
            <p14:sldId id="349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A41F0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F8E74-CA50-43DA-893D-4D48ED8B9D46}" v="1585" dt="2018-07-12T03:06:4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6" autoAdjust="0"/>
    <p:restoredTop sz="68948" autoAdjust="0"/>
  </p:normalViewPr>
  <p:slideViewPr>
    <p:cSldViewPr>
      <p:cViewPr>
        <p:scale>
          <a:sx n="75" d="100"/>
          <a:sy n="75" d="100"/>
        </p:scale>
        <p:origin x="430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8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28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0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3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target is to find out the covariance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equation (1), which will use J.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the input/measurements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the output of an algorithm/function that operates on/minimizes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 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method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the concept of covariance as constraints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minimize the objective function [2].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covariance 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tells us about the covariance between two nodes and is usually, it is calculated from the sensors of robots.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 [18] developed a robust estimate of 3D ICP covariance that is a RANSAC-based approach.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efficiently calculate J using equation (2)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successfully calculates the covariance matrix of size 6x6.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4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algorithm converges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global minimum, so the resulting covariance is too small. The calculated values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shown in Fig.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the inverse transform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information matrix is calculated.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5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80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results shows PCR-Pro is a robust method to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an accurate transformation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sparse point clouds where the system converges to a global minimum.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covariance is very small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will help in the usage of the information matrix and will solve many existing problems.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algorithm works excellently 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other ICP algorithms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regardless of the sparsity of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cloud.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 of using direct SLAM approaches for multi-agent SLAM systems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we do not have information of the scale difference.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welcomes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data to the featureless SLAM approaches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to develop multi-agent SLAM system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as it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8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24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7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start from the presentation plan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I’ll start from introduction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 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 system including multi-agent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statements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3, I’ll present you the Proposed Algorithm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will move towards …. Testing and results section,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end this by conclusion and future work. I’ll spare some this for questions and answers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5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Currently belongs to state of the art techniques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Pose-graph obtained by simulating a robot moving on a sphere.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0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 edge is fully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its error function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GB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,x</a:t>
            </a:r>
            <a:r>
              <a:rPr lang="en-GB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by the information matrix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</a:t>
            </a:r>
            <a:r>
              <a:rPr lang="en-GB" sz="1200" b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measurement that accounts for its uncertainty.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originates from the measurement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error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GB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(xi,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xj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depends on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displacement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expected and the real measurement.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Therefore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measurement of state variables depends only on the relative poses of the robots.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3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find the edge information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two poses without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external sensors, such as 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IMU, or wheels rotatory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is a 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challenging task in large-scale 3D mapping.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difficult task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find out the scale difference when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or more graphs are totally separated and have been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by different cameras and approaches, as shown in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53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2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3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4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    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1.jpe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5" Type="http://schemas.openxmlformats.org/officeDocument/2006/relationships/image" Target="../media/image20.png"/><Relationship Id="rId4" Type="http://schemas.openxmlformats.org/officeDocument/2006/relationships/image" Target="../media/image11.jpe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27.emf"/><Relationship Id="rId5" Type="http://schemas.openxmlformats.org/officeDocument/2006/relationships/image" Target="../media/image28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1.jpeg"/><Relationship Id="rId9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1.jpeg"/><Relationship Id="rId9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6200" y="428015"/>
            <a:ext cx="3382767" cy="1416269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PCR-Pro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543798"/>
            <a:ext cx="7239000" cy="914400"/>
          </a:xfrm>
        </p:spPr>
        <p:txBody>
          <a:bodyPr anchor="ctr">
            <a:noAutofit/>
          </a:bodyPr>
          <a:lstStyle/>
          <a:p>
            <a:pPr algn="l"/>
            <a:r>
              <a:rPr lang="en-GB" sz="2000" b="0" dirty="0">
                <a:latin typeface="Calibri" pitchFamily="34" charset="0"/>
              </a:rPr>
              <a:t>3D Sparse and Different Scale Point Clouds Registration and Robust Estimation of Information Matrix For Pose Graph SLAM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5576300"/>
            <a:ext cx="457200" cy="14555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1000" y="2343090"/>
            <a:ext cx="502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IEEE CYBER 2018, </a:t>
            </a:r>
            <a:r>
              <a:rPr lang="en-GB" sz="2000" dirty="0"/>
              <a:t>July 19-23, Tianjin, China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09600" y="5452015"/>
            <a:ext cx="76200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 Usman Maqbool Bhutta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PhD. Candidate, </a:t>
            </a:r>
            <a:r>
              <a:rPr lang="en-GB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HKUST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36664" y="3404347"/>
            <a:ext cx="13768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 ID</a:t>
            </a:r>
          </a:p>
          <a:p>
            <a:pPr algn="ctr"/>
            <a:r>
              <a:rPr lang="en-GB" sz="5400" b="1" dirty="0">
                <a:solidFill>
                  <a:schemeClr val="bg1"/>
                </a:solidFill>
              </a:rPr>
              <a:t>381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7FB1F-9050-4762-AB97-8A73CDC2EB21}"/>
              </a:ext>
            </a:extLst>
          </p:cNvPr>
          <p:cNvSpPr/>
          <p:nvPr/>
        </p:nvSpPr>
        <p:spPr>
          <a:xfrm>
            <a:off x="76200" y="4485018"/>
            <a:ext cx="762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M. Usman Maqbool Bhutta, Ming Liu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DA5BF-2B6D-43EC-A323-FEDE49995B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35" y="406619"/>
            <a:ext cx="3326037" cy="555644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F27C967-C8B4-46C8-AF1B-134FA9522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08851"/>
            <a:ext cx="1732036" cy="554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Scale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 Usman Maqbool Bhutta       |       usmanmaqbool.github.io       |       mumbhutta@connect.ust.hk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3C11E-A67B-4665-B0B2-127E1516D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20"/>
          <a:stretch/>
        </p:blipFill>
        <p:spPr>
          <a:xfrm>
            <a:off x="609600" y="1660604"/>
            <a:ext cx="4217678" cy="3903592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>
            <a:off x="4419599" y="1659445"/>
            <a:ext cx="470539" cy="1540955"/>
          </a:xfrm>
          <a:prstGeom prst="rightBrace">
            <a:avLst>
              <a:gd name="adj1" fmla="val 36265"/>
              <a:gd name="adj2" fmla="val 5032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arge empty room&#10;&#10;Description generated with high confidence">
            <a:extLst>
              <a:ext uri="{FF2B5EF4-FFF2-40B4-BE49-F238E27FC236}">
                <a16:creationId xmlns:a16="http://schemas.microsoft.com/office/drawing/2014/main" id="{02D96567-7486-409B-A875-9CE025ED5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56" y="4154496"/>
            <a:ext cx="3759200" cy="1409700"/>
          </a:xfrm>
          <a:prstGeom prst="rect">
            <a:avLst/>
          </a:prstGeom>
        </p:spPr>
      </p:pic>
      <p:pic>
        <p:nvPicPr>
          <p:cNvPr id="10" name="Picture 9" descr="A picture containing indoor, floor, wall, ceiling&#10;&#10;Description generated with very high confidence">
            <a:extLst>
              <a:ext uri="{FF2B5EF4-FFF2-40B4-BE49-F238E27FC236}">
                <a16:creationId xmlns:a16="http://schemas.microsoft.com/office/drawing/2014/main" id="{6A12EBAF-5BAD-484D-A648-5AA08F189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17" y="2105505"/>
            <a:ext cx="1906872" cy="1430155"/>
          </a:xfrm>
          <a:prstGeom prst="rect">
            <a:avLst/>
          </a:prstGeom>
        </p:spPr>
      </p:pic>
      <p:pic>
        <p:nvPicPr>
          <p:cNvPr id="16" name="Picture 15" descr="A large white door&#10;&#10;Description generated with very high confidence">
            <a:extLst>
              <a:ext uri="{FF2B5EF4-FFF2-40B4-BE49-F238E27FC236}">
                <a16:creationId xmlns:a16="http://schemas.microsoft.com/office/drawing/2014/main" id="{3684CB27-518E-4C86-BDE5-F0690865F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83" y="2110273"/>
            <a:ext cx="1906873" cy="1430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CEC45E-5FF7-4CCB-B448-E15F75855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782B29-7606-4442-BE73-32B4F161888C}"/>
              </a:ext>
            </a:extLst>
          </p:cNvPr>
          <p:cNvSpPr/>
          <p:nvPr/>
        </p:nvSpPr>
        <p:spPr>
          <a:xfrm>
            <a:off x="152400" y="5968424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[6] Laurent </a:t>
            </a:r>
            <a:r>
              <a:rPr lang="en-GB" sz="1100" dirty="0" err="1"/>
              <a:t>Kneip</a:t>
            </a:r>
            <a:r>
              <a:rPr lang="en-GB" sz="1100" dirty="0"/>
              <a:t> and Paul </a:t>
            </a:r>
            <a:r>
              <a:rPr lang="en-GB" sz="1100" dirty="0" err="1"/>
              <a:t>Furgale</a:t>
            </a:r>
            <a:r>
              <a:rPr lang="en-GB" sz="1100" dirty="0"/>
              <a:t>. </a:t>
            </a:r>
            <a:r>
              <a:rPr lang="en-GB" sz="1100" dirty="0" err="1"/>
              <a:t>OpenGV</a:t>
            </a:r>
            <a:r>
              <a:rPr lang="en-GB" sz="1100" dirty="0"/>
              <a:t>: A unified and generalized approach to real-time calibrated geometric vision. In 2014 IEEE Int. Conf. Robot. </a:t>
            </a:r>
            <a:r>
              <a:rPr lang="en-GB" sz="1100" dirty="0" err="1"/>
              <a:t>Autom</a:t>
            </a:r>
            <a:r>
              <a:rPr lang="en-GB" sz="1100" dirty="0"/>
              <a:t>., pages 1–8. IEEE, May 2014.</a:t>
            </a:r>
            <a:r>
              <a:rPr lang="en-US" sz="1100" dirty="0"/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74888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Scale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 Usman Maqbool Bhutta       |       usmanmaqbool.github.io       |       mumbhutta@connect.ust.hk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3C11E-A67B-4665-B0B2-127E1516D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20"/>
          <a:stretch/>
        </p:blipFill>
        <p:spPr>
          <a:xfrm>
            <a:off x="609600" y="1660604"/>
            <a:ext cx="4217678" cy="3903592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>
            <a:off x="4504003" y="3352799"/>
            <a:ext cx="483878" cy="2048157"/>
          </a:xfrm>
          <a:prstGeom prst="rightBrace">
            <a:avLst>
              <a:gd name="adj1" fmla="val 43806"/>
              <a:gd name="adj2" fmla="val 5559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33C0E-0638-40FD-88DC-BC08D3E28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78" y="1823842"/>
            <a:ext cx="3915423" cy="3577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8BFDE-D1A7-4D97-995E-D02423FE7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E72DA7-ACC7-469A-BB7A-9C6569E45435}"/>
              </a:ext>
            </a:extLst>
          </p:cNvPr>
          <p:cNvSpPr/>
          <p:nvPr/>
        </p:nvSpPr>
        <p:spPr>
          <a:xfrm>
            <a:off x="152400" y="5968424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[6] Laurent </a:t>
            </a:r>
            <a:r>
              <a:rPr lang="en-GB" sz="1100" dirty="0" err="1"/>
              <a:t>Kneip</a:t>
            </a:r>
            <a:r>
              <a:rPr lang="en-GB" sz="1100" dirty="0"/>
              <a:t> and Paul </a:t>
            </a:r>
            <a:r>
              <a:rPr lang="en-GB" sz="1100" dirty="0" err="1"/>
              <a:t>Furgale</a:t>
            </a:r>
            <a:r>
              <a:rPr lang="en-GB" sz="1100" dirty="0"/>
              <a:t>. </a:t>
            </a:r>
            <a:r>
              <a:rPr lang="en-GB" sz="1100" dirty="0" err="1"/>
              <a:t>OpenGV</a:t>
            </a:r>
            <a:r>
              <a:rPr lang="en-GB" sz="1100" dirty="0"/>
              <a:t>: A unified and generalized approach to real-time calibrated geometric vision. In 2014 IEEE Int. Conf. Robot. </a:t>
            </a:r>
            <a:r>
              <a:rPr lang="en-GB" sz="1100" dirty="0" err="1"/>
              <a:t>Autom</a:t>
            </a:r>
            <a:r>
              <a:rPr lang="en-GB" sz="1100" dirty="0"/>
              <a:t>., pages 1–8. IEEE, May 2014.</a:t>
            </a:r>
            <a:r>
              <a:rPr lang="en-US" sz="1100" dirty="0"/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251402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Transformation and Information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CEA96-06EA-4C15-B087-F4CBAF0A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4" y="1428365"/>
            <a:ext cx="3094106" cy="411424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 flipH="1">
            <a:off x="4022509" y="2068193"/>
            <a:ext cx="457200" cy="3351815"/>
          </a:xfrm>
          <a:prstGeom prst="rightBrace">
            <a:avLst>
              <a:gd name="adj1" fmla="val 40327"/>
              <a:gd name="adj2" fmla="val 8333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2331-D2F1-4C7D-A5C3-A12E5C3E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791" y="2361313"/>
            <a:ext cx="4239319" cy="2610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A69004-CFE5-40DC-BE97-5E1AA878CA7A}"/>
              </a:ext>
            </a:extLst>
          </p:cNvPr>
          <p:cNvSpPr/>
          <p:nvPr/>
        </p:nvSpPr>
        <p:spPr>
          <a:xfrm>
            <a:off x="2170459" y="4267200"/>
            <a:ext cx="1828800" cy="13142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B8CC4-A32E-4607-9C3C-E7EBA1D699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69000" r="8660"/>
          <a:stretch/>
        </p:blipFill>
        <p:spPr>
          <a:xfrm>
            <a:off x="2170459" y="4267200"/>
            <a:ext cx="1828800" cy="1275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6CED74-2911-4DC2-87AB-7FCD1377A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07DC41-3645-4BA7-A0C7-7056ECFD54EA}"/>
              </a:ext>
            </a:extLst>
          </p:cNvPr>
          <p:cNvSpPr/>
          <p:nvPr/>
        </p:nvSpPr>
        <p:spPr>
          <a:xfrm>
            <a:off x="76200" y="5945183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[15] </a:t>
            </a:r>
            <a:r>
              <a:rPr lang="en-US" sz="900" dirty="0" err="1"/>
              <a:t>Franc¸ois</a:t>
            </a:r>
            <a:r>
              <a:rPr lang="en-US" sz="900" dirty="0"/>
              <a:t> Pomerleau, </a:t>
            </a:r>
            <a:r>
              <a:rPr lang="en-US" sz="900" dirty="0" err="1"/>
              <a:t>St´ephane</a:t>
            </a:r>
            <a:r>
              <a:rPr lang="en-US" sz="900" dirty="0"/>
              <a:t> </a:t>
            </a:r>
            <a:r>
              <a:rPr lang="en-US" sz="900" dirty="0" err="1"/>
              <a:t>Magnenat</a:t>
            </a:r>
            <a:r>
              <a:rPr lang="en-US" sz="900" dirty="0"/>
              <a:t>, Francis Colas, Ming Liu, and Roland </a:t>
            </a:r>
            <a:r>
              <a:rPr lang="en-US" sz="900" dirty="0" err="1"/>
              <a:t>Siegwart</a:t>
            </a:r>
            <a:r>
              <a:rPr lang="en-US" sz="900" dirty="0"/>
              <a:t>. Tracking a depth camera: Parameter exploration for fast ICP. In 2011 IEEE/RSJ Int. Conf. </a:t>
            </a:r>
            <a:r>
              <a:rPr lang="en-US" sz="900" dirty="0" err="1"/>
              <a:t>Intell</a:t>
            </a:r>
            <a:r>
              <a:rPr lang="en-US" sz="900" dirty="0"/>
              <a:t>. Robot. Syst., pages 3824–3829. IEEE, September 2011</a:t>
            </a:r>
            <a:br>
              <a:rPr lang="en-US" sz="900" dirty="0"/>
            </a:br>
            <a:r>
              <a:rPr lang="en-US" sz="900" dirty="0"/>
              <a:t>[18] Sai </a:t>
            </a:r>
            <a:r>
              <a:rPr lang="en-US" sz="900" dirty="0" err="1"/>
              <a:t>Manoj</a:t>
            </a:r>
            <a:r>
              <a:rPr lang="en-US" sz="900" dirty="0"/>
              <a:t> </a:t>
            </a:r>
            <a:r>
              <a:rPr lang="en-US" sz="900" dirty="0" err="1"/>
              <a:t>Prakhya</a:t>
            </a:r>
            <a:r>
              <a:rPr lang="en-US" sz="900" dirty="0"/>
              <a:t>, Liu </a:t>
            </a:r>
            <a:r>
              <a:rPr lang="en-US" sz="900" dirty="0" err="1"/>
              <a:t>Bingbing</a:t>
            </a:r>
            <a:r>
              <a:rPr lang="en-US" sz="900" dirty="0"/>
              <a:t>, Yan Rui, and </a:t>
            </a:r>
            <a:r>
              <a:rPr lang="en-US" sz="900" dirty="0" err="1"/>
              <a:t>Weisi</a:t>
            </a:r>
            <a:r>
              <a:rPr lang="en-US" sz="900" dirty="0"/>
              <a:t> Lin. A </a:t>
            </a:r>
            <a:r>
              <a:rPr lang="en-US" sz="900" dirty="0" err="1"/>
              <a:t>closedform</a:t>
            </a:r>
            <a:r>
              <a:rPr lang="en-US" sz="900" dirty="0"/>
              <a:t> estimate of 3D ICP covariance. In 2015 14th IAPR Int. Conf. Mach. Vis. Appl., number 3, pages 526–529. IEEE, May 2015.</a:t>
            </a:r>
          </a:p>
        </p:txBody>
      </p:sp>
    </p:spTree>
    <p:extLst>
      <p:ext uri="{BB962C8B-B14F-4D97-AF65-F5344CB8AC3E}">
        <p14:creationId xmlns:p14="http://schemas.microsoft.com/office/powerpoint/2010/main" val="133877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Transformation and Information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 flipH="1">
            <a:off x="4028722" y="2361313"/>
            <a:ext cx="350456" cy="1296287"/>
          </a:xfrm>
          <a:prstGeom prst="rightBrace">
            <a:avLst>
              <a:gd name="adj1" fmla="val 40327"/>
              <a:gd name="adj2" fmla="val 503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2331-D2F1-4C7D-A5C3-A12E5C3E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791" y="2361313"/>
            <a:ext cx="4239319" cy="2610654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8A70A0D-20DC-4861-BBAD-F74136F93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66232"/>
              </p:ext>
            </p:extLst>
          </p:nvPr>
        </p:nvGraphicFramePr>
        <p:xfrm>
          <a:off x="241715" y="2361313"/>
          <a:ext cx="3755394" cy="290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7" imgW="9915294" imgH="7657846" progId="AcroExch.Document.DC">
                  <p:embed/>
                </p:oleObj>
              </mc:Choice>
              <mc:Fallback>
                <p:oleObj name="Acrobat Document" r:id="rId7" imgW="9915294" imgH="7657846" progId="AcroExch.Document.DC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8A70A0D-20DC-4861-BBAD-F74136F9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715" y="2361313"/>
                        <a:ext cx="3755394" cy="2900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0895DBA-714E-41E7-B733-C3972F081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3A3503-95F7-4D9B-8593-FB31A4995F6A}"/>
              </a:ext>
            </a:extLst>
          </p:cNvPr>
          <p:cNvSpPr/>
          <p:nvPr/>
        </p:nvSpPr>
        <p:spPr>
          <a:xfrm>
            <a:off x="76200" y="5945183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[15] </a:t>
            </a:r>
            <a:r>
              <a:rPr lang="en-US" sz="900" dirty="0" err="1"/>
              <a:t>Franc¸ois</a:t>
            </a:r>
            <a:r>
              <a:rPr lang="en-US" sz="900" dirty="0"/>
              <a:t> Pomerleau, </a:t>
            </a:r>
            <a:r>
              <a:rPr lang="en-US" sz="900" dirty="0" err="1"/>
              <a:t>St´ephane</a:t>
            </a:r>
            <a:r>
              <a:rPr lang="en-US" sz="900" dirty="0"/>
              <a:t> </a:t>
            </a:r>
            <a:r>
              <a:rPr lang="en-US" sz="900" dirty="0" err="1"/>
              <a:t>Magnenat</a:t>
            </a:r>
            <a:r>
              <a:rPr lang="en-US" sz="900" dirty="0"/>
              <a:t>, Francis Colas, Ming Liu, and Roland </a:t>
            </a:r>
            <a:r>
              <a:rPr lang="en-US" sz="900" dirty="0" err="1"/>
              <a:t>Siegwart</a:t>
            </a:r>
            <a:r>
              <a:rPr lang="en-US" sz="900" dirty="0"/>
              <a:t>. Tracking a depth camera: Parameter exploration for fast ICP. In 2011 IEEE/RSJ Int. Conf. </a:t>
            </a:r>
            <a:r>
              <a:rPr lang="en-US" sz="900" dirty="0" err="1"/>
              <a:t>Intell</a:t>
            </a:r>
            <a:r>
              <a:rPr lang="en-US" sz="900" dirty="0"/>
              <a:t>. Robot. Syst., pages 3824–3829. IEEE, September 2011</a:t>
            </a:r>
            <a:br>
              <a:rPr lang="en-US" sz="900" dirty="0"/>
            </a:br>
            <a:r>
              <a:rPr lang="en-US" sz="900" dirty="0"/>
              <a:t>[18] Sai </a:t>
            </a:r>
            <a:r>
              <a:rPr lang="en-US" sz="900" dirty="0" err="1"/>
              <a:t>Manoj</a:t>
            </a:r>
            <a:r>
              <a:rPr lang="en-US" sz="900" dirty="0"/>
              <a:t> </a:t>
            </a:r>
            <a:r>
              <a:rPr lang="en-US" sz="900" dirty="0" err="1"/>
              <a:t>Prakhya</a:t>
            </a:r>
            <a:r>
              <a:rPr lang="en-US" sz="900" dirty="0"/>
              <a:t>, Liu </a:t>
            </a:r>
            <a:r>
              <a:rPr lang="en-US" sz="900" dirty="0" err="1"/>
              <a:t>Bingbing</a:t>
            </a:r>
            <a:r>
              <a:rPr lang="en-US" sz="900" dirty="0"/>
              <a:t>, Yan Rui, and </a:t>
            </a:r>
            <a:r>
              <a:rPr lang="en-US" sz="900" dirty="0" err="1"/>
              <a:t>Weisi</a:t>
            </a:r>
            <a:r>
              <a:rPr lang="en-US" sz="900" dirty="0"/>
              <a:t> Lin. A </a:t>
            </a:r>
            <a:r>
              <a:rPr lang="en-US" sz="900" dirty="0" err="1"/>
              <a:t>closedform</a:t>
            </a:r>
            <a:r>
              <a:rPr lang="en-US" sz="900" dirty="0"/>
              <a:t> estimate of 3D ICP covariance. In 2015 14th IAPR Int. Conf. Mach. Vis. Appl., number 3, pages 526–529. IEEE, May 2015.</a:t>
            </a:r>
          </a:p>
        </p:txBody>
      </p:sp>
    </p:spTree>
    <p:extLst>
      <p:ext uri="{BB962C8B-B14F-4D97-AF65-F5344CB8AC3E}">
        <p14:creationId xmlns:p14="http://schemas.microsoft.com/office/powerpoint/2010/main" val="257063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Transformation and Information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 flipH="1">
            <a:off x="3885842" y="3886200"/>
            <a:ext cx="457200" cy="846386"/>
          </a:xfrm>
          <a:prstGeom prst="rightBrace">
            <a:avLst>
              <a:gd name="adj1" fmla="val 14437"/>
              <a:gd name="adj2" fmla="val 504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2331-D2F1-4C7D-A5C3-A12E5C3E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791" y="2361313"/>
            <a:ext cx="4239319" cy="2610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14C12-6A3F-40F7-9612-A59CBA1E7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39BE8-228C-4C83-85B3-8A476C669564}"/>
              </a:ext>
            </a:extLst>
          </p:cNvPr>
          <p:cNvSpPr/>
          <p:nvPr/>
        </p:nvSpPr>
        <p:spPr>
          <a:xfrm>
            <a:off x="76200" y="5945183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[15] </a:t>
            </a:r>
            <a:r>
              <a:rPr lang="en-US" sz="900" dirty="0" err="1"/>
              <a:t>Franc¸ois</a:t>
            </a:r>
            <a:r>
              <a:rPr lang="en-US" sz="900" dirty="0"/>
              <a:t> Pomerleau, </a:t>
            </a:r>
            <a:r>
              <a:rPr lang="en-US" sz="900" dirty="0" err="1"/>
              <a:t>St´ephane</a:t>
            </a:r>
            <a:r>
              <a:rPr lang="en-US" sz="900" dirty="0"/>
              <a:t> </a:t>
            </a:r>
            <a:r>
              <a:rPr lang="en-US" sz="900" dirty="0" err="1"/>
              <a:t>Magnenat</a:t>
            </a:r>
            <a:r>
              <a:rPr lang="en-US" sz="900" dirty="0"/>
              <a:t>, Francis Colas, Ming Liu, and Roland </a:t>
            </a:r>
            <a:r>
              <a:rPr lang="en-US" sz="900" dirty="0" err="1"/>
              <a:t>Siegwart</a:t>
            </a:r>
            <a:r>
              <a:rPr lang="en-US" sz="900" dirty="0"/>
              <a:t>. Tracking a depth camera: Parameter exploration for fast ICP. In 2011 IEEE/RSJ Int. Conf. </a:t>
            </a:r>
            <a:r>
              <a:rPr lang="en-US" sz="900" dirty="0" err="1"/>
              <a:t>Intell</a:t>
            </a:r>
            <a:r>
              <a:rPr lang="en-US" sz="900" dirty="0"/>
              <a:t>. Robot. Syst., pages 3824–3829. IEEE, September 2011</a:t>
            </a:r>
            <a:br>
              <a:rPr lang="en-US" sz="900" dirty="0"/>
            </a:br>
            <a:r>
              <a:rPr lang="en-US" sz="900" dirty="0"/>
              <a:t>[18] Sai </a:t>
            </a:r>
            <a:r>
              <a:rPr lang="en-US" sz="900" dirty="0" err="1"/>
              <a:t>Manoj</a:t>
            </a:r>
            <a:r>
              <a:rPr lang="en-US" sz="900" dirty="0"/>
              <a:t> </a:t>
            </a:r>
            <a:r>
              <a:rPr lang="en-US" sz="900" dirty="0" err="1"/>
              <a:t>Prakhya</a:t>
            </a:r>
            <a:r>
              <a:rPr lang="en-US" sz="900" dirty="0"/>
              <a:t>, Liu </a:t>
            </a:r>
            <a:r>
              <a:rPr lang="en-US" sz="900" dirty="0" err="1"/>
              <a:t>Bingbing</a:t>
            </a:r>
            <a:r>
              <a:rPr lang="en-US" sz="900" dirty="0"/>
              <a:t>, Yan Rui, and </a:t>
            </a:r>
            <a:r>
              <a:rPr lang="en-US" sz="900" dirty="0" err="1"/>
              <a:t>Weisi</a:t>
            </a:r>
            <a:r>
              <a:rPr lang="en-US" sz="900" dirty="0"/>
              <a:t> Lin. A </a:t>
            </a:r>
            <a:r>
              <a:rPr lang="en-US" sz="900" dirty="0" err="1"/>
              <a:t>closedform</a:t>
            </a:r>
            <a:r>
              <a:rPr lang="en-US" sz="900" dirty="0"/>
              <a:t> estimate of 3D ICP covariance. In 2015 14th IAPR Int. Conf. Mach. Vis. Appl., number 3, pages 526–529. IEEE, May 2015.</a:t>
            </a:r>
          </a:p>
        </p:txBody>
      </p:sp>
      <p:pic>
        <p:nvPicPr>
          <p:cNvPr id="12" name="Picture 2" descr="http://latex2png.com/output/latex_679de7dcb4fb5766b9f7c0361e38423a.png">
            <a:extLst>
              <a:ext uri="{FF2B5EF4-FFF2-40B4-BE49-F238E27FC236}">
                <a16:creationId xmlns:a16="http://schemas.microsoft.com/office/drawing/2014/main" id="{05ACCEE0-1CD1-43A0-981D-07947C2F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5" y="2195517"/>
            <a:ext cx="3548967" cy="3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latex2png.com/output/latex_1ee5db3a2b6ea0c3489f75fb62158e86.png">
            <a:extLst>
              <a:ext uri="{FF2B5EF4-FFF2-40B4-BE49-F238E27FC236}">
                <a16:creationId xmlns:a16="http://schemas.microsoft.com/office/drawing/2014/main" id="{5592785C-85BE-4669-8A5A-2952A2FD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0" y="3684837"/>
            <a:ext cx="2680909" cy="4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latex2png.com/output/latex_fd7943fd36c692bfe66851e9c860b278.png">
            <a:extLst>
              <a:ext uri="{FF2B5EF4-FFF2-40B4-BE49-F238E27FC236}">
                <a16:creationId xmlns:a16="http://schemas.microsoft.com/office/drawing/2014/main" id="{B685C416-0C22-4914-86EA-53A91486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06" y="2768977"/>
            <a:ext cx="1328057" cy="3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latex2png.com/output/latex_1f96b2ace22063873a285eccf64922fa.png">
            <a:extLst>
              <a:ext uri="{FF2B5EF4-FFF2-40B4-BE49-F238E27FC236}">
                <a16:creationId xmlns:a16="http://schemas.microsoft.com/office/drawing/2014/main" id="{FB8F4AB5-2816-4ABA-B163-C19C757C7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0" y="4226711"/>
            <a:ext cx="1549113" cy="4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latex2png.com/output/latex_49d892b9b985232f92cbb83fc9250249.png">
            <a:extLst>
              <a:ext uri="{FF2B5EF4-FFF2-40B4-BE49-F238E27FC236}">
                <a16:creationId xmlns:a16="http://schemas.microsoft.com/office/drawing/2014/main" id="{95AC5B35-2DED-4CEE-9ADC-47D2430F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" y="5021414"/>
            <a:ext cx="2895242" cy="1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398AA7-3349-44D9-B8CE-4CAC2B7B520E}"/>
              </a:ext>
            </a:extLst>
          </p:cNvPr>
          <p:cNvSpPr/>
          <p:nvPr/>
        </p:nvSpPr>
        <p:spPr>
          <a:xfrm>
            <a:off x="100149" y="5553342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[3] Andrea </a:t>
            </a:r>
            <a:r>
              <a:rPr lang="en-GB" sz="1050" dirty="0" err="1"/>
              <a:t>Censi</a:t>
            </a:r>
            <a:r>
              <a:rPr lang="en-GB" sz="1050" dirty="0"/>
              <a:t>. An accurate closed-form estimate of ICP’s covariance. In Proc. 2007 IEEE Int. Conf. Robot. </a:t>
            </a:r>
            <a:r>
              <a:rPr lang="en-GB" sz="1050" dirty="0" err="1"/>
              <a:t>Autom</a:t>
            </a:r>
            <a:r>
              <a:rPr lang="en-GB" sz="1050" dirty="0"/>
              <a:t>., pages 3167–3172. IEEE, April 2007.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3B761-9AD2-4A9A-9CDB-22CFC3B00EF0}"/>
              </a:ext>
            </a:extLst>
          </p:cNvPr>
          <p:cNvSpPr/>
          <p:nvPr/>
        </p:nvSpPr>
        <p:spPr>
          <a:xfrm>
            <a:off x="-33186" y="2259404"/>
            <a:ext cx="3593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[3]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37E67-8D68-45C8-9E5F-74EF55E26E7A}"/>
              </a:ext>
            </a:extLst>
          </p:cNvPr>
          <p:cNvSpPr/>
          <p:nvPr/>
        </p:nvSpPr>
        <p:spPr>
          <a:xfrm>
            <a:off x="1093468" y="2799264"/>
            <a:ext cx="647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where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6A5954-3C23-4CEB-9254-0F7608CA3BA0}"/>
              </a:ext>
            </a:extLst>
          </p:cNvPr>
          <p:cNvSpPr/>
          <p:nvPr/>
        </p:nvSpPr>
        <p:spPr>
          <a:xfrm>
            <a:off x="743419" y="4699106"/>
            <a:ext cx="727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Where;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E5364-9B1B-4F6D-B3C7-0B036AB70C94}"/>
              </a:ext>
            </a:extLst>
          </p:cNvPr>
          <p:cNvSpPr/>
          <p:nvPr/>
        </p:nvSpPr>
        <p:spPr>
          <a:xfrm>
            <a:off x="3792128" y="226585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60560E-E710-45ED-93E5-24DC8A95CFFD}"/>
              </a:ext>
            </a:extLst>
          </p:cNvPr>
          <p:cNvSpPr/>
          <p:nvPr/>
        </p:nvSpPr>
        <p:spPr>
          <a:xfrm>
            <a:off x="3581801" y="374215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AAF6DE-B370-4AE2-B224-2FF77384A3EB}"/>
              </a:ext>
            </a:extLst>
          </p:cNvPr>
          <p:cNvSpPr/>
          <p:nvPr/>
        </p:nvSpPr>
        <p:spPr>
          <a:xfrm>
            <a:off x="-27604" y="3772930"/>
            <a:ext cx="4251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[18] </a:t>
            </a:r>
          </a:p>
        </p:txBody>
      </p:sp>
    </p:spTree>
    <p:extLst>
      <p:ext uri="{BB962C8B-B14F-4D97-AF65-F5344CB8AC3E}">
        <p14:creationId xmlns:p14="http://schemas.microsoft.com/office/powerpoint/2010/main" val="143158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Transformation and Information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 flipH="1">
            <a:off x="3885842" y="3886200"/>
            <a:ext cx="457200" cy="846386"/>
          </a:xfrm>
          <a:prstGeom prst="rightBrace">
            <a:avLst>
              <a:gd name="adj1" fmla="val 14437"/>
              <a:gd name="adj2" fmla="val 504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12331-D2F1-4C7D-A5C3-A12E5C3E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791" y="2361313"/>
            <a:ext cx="4239319" cy="2610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7BD339-DFD1-4931-AA60-4519A2603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5" y="2238154"/>
            <a:ext cx="3481218" cy="3146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14C12-6A3F-40F7-9612-A59CBA1E7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39BE8-228C-4C83-85B3-8A476C669564}"/>
              </a:ext>
            </a:extLst>
          </p:cNvPr>
          <p:cNvSpPr/>
          <p:nvPr/>
        </p:nvSpPr>
        <p:spPr>
          <a:xfrm>
            <a:off x="76200" y="5945183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[15] </a:t>
            </a:r>
            <a:r>
              <a:rPr lang="en-US" sz="900" dirty="0" err="1"/>
              <a:t>Franc¸ois</a:t>
            </a:r>
            <a:r>
              <a:rPr lang="en-US" sz="900" dirty="0"/>
              <a:t> Pomerleau, </a:t>
            </a:r>
            <a:r>
              <a:rPr lang="en-US" sz="900" dirty="0" err="1"/>
              <a:t>St´ephane</a:t>
            </a:r>
            <a:r>
              <a:rPr lang="en-US" sz="900" dirty="0"/>
              <a:t> </a:t>
            </a:r>
            <a:r>
              <a:rPr lang="en-US" sz="900" dirty="0" err="1"/>
              <a:t>Magnenat</a:t>
            </a:r>
            <a:r>
              <a:rPr lang="en-US" sz="900" dirty="0"/>
              <a:t>, Francis Colas, Ming Liu, and Roland </a:t>
            </a:r>
            <a:r>
              <a:rPr lang="en-US" sz="900" dirty="0" err="1"/>
              <a:t>Siegwart</a:t>
            </a:r>
            <a:r>
              <a:rPr lang="en-US" sz="900" dirty="0"/>
              <a:t>. Tracking a depth camera: Parameter exploration for fast ICP. In 2011 IEEE/RSJ Int. Conf. </a:t>
            </a:r>
            <a:r>
              <a:rPr lang="en-US" sz="900" dirty="0" err="1"/>
              <a:t>Intell</a:t>
            </a:r>
            <a:r>
              <a:rPr lang="en-US" sz="900" dirty="0"/>
              <a:t>. Robot. Syst., pages 3824–3829. IEEE, September 2011</a:t>
            </a:r>
            <a:br>
              <a:rPr lang="en-US" sz="900" dirty="0"/>
            </a:br>
            <a:r>
              <a:rPr lang="en-US" sz="900" dirty="0"/>
              <a:t>[18] Sai </a:t>
            </a:r>
            <a:r>
              <a:rPr lang="en-US" sz="900" dirty="0" err="1"/>
              <a:t>Manoj</a:t>
            </a:r>
            <a:r>
              <a:rPr lang="en-US" sz="900" dirty="0"/>
              <a:t> </a:t>
            </a:r>
            <a:r>
              <a:rPr lang="en-US" sz="900" dirty="0" err="1"/>
              <a:t>Prakhya</a:t>
            </a:r>
            <a:r>
              <a:rPr lang="en-US" sz="900" dirty="0"/>
              <a:t>, Liu </a:t>
            </a:r>
            <a:r>
              <a:rPr lang="en-US" sz="900" dirty="0" err="1"/>
              <a:t>Bingbing</a:t>
            </a:r>
            <a:r>
              <a:rPr lang="en-US" sz="900" dirty="0"/>
              <a:t>, Yan Rui, and </a:t>
            </a:r>
            <a:r>
              <a:rPr lang="en-US" sz="900" dirty="0" err="1"/>
              <a:t>Weisi</a:t>
            </a:r>
            <a:r>
              <a:rPr lang="en-US" sz="900" dirty="0"/>
              <a:t> Lin. A </a:t>
            </a:r>
            <a:r>
              <a:rPr lang="en-US" sz="900" dirty="0" err="1"/>
              <a:t>closedform</a:t>
            </a:r>
            <a:r>
              <a:rPr lang="en-US" sz="900" dirty="0"/>
              <a:t> estimate of 3D ICP covariance. In 2015 14th IAPR Int. Conf. Mach. Vis. Appl., number 3, pages 526–529. IEEE, May 2015.</a:t>
            </a:r>
          </a:p>
        </p:txBody>
      </p:sp>
    </p:spTree>
    <p:extLst>
      <p:ext uri="{BB962C8B-B14F-4D97-AF65-F5344CB8AC3E}">
        <p14:creationId xmlns:p14="http://schemas.microsoft.com/office/powerpoint/2010/main" val="23997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9D62E-FFC6-4763-AFC7-E0FE84289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802" y="-90655"/>
            <a:ext cx="833221" cy="1025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0414"/>
            <a:ext cx="9144000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Autofit/>
          </a:bodyPr>
          <a:lstStyle/>
          <a:p>
            <a:pPr algn="ctr"/>
            <a:r>
              <a:rPr lang="en-US" sz="2800" b="1" spc="-150" dirty="0">
                <a:solidFill>
                  <a:srgbClr val="262626">
                    <a:lumMod val="75000"/>
                    <a:lumOff val="25000"/>
                  </a:srgbClr>
                </a:solidFill>
                <a:latin typeface="Arial" pitchFamily="34" charset="0"/>
                <a:cs typeface="Arial" pitchFamily="34" charset="0"/>
              </a:rPr>
              <a:t>Testing and Results</a:t>
            </a:r>
          </a:p>
        </p:txBody>
      </p:sp>
      <p:pic>
        <p:nvPicPr>
          <p:cNvPr id="4" name="PCR-Pro_ Different Scale Point Clouds Registration">
            <a:hlinkClick r:id="" action="ppaction://media"/>
            <a:extLst>
              <a:ext uri="{FF2B5EF4-FFF2-40B4-BE49-F238E27FC236}">
                <a16:creationId xmlns:a16="http://schemas.microsoft.com/office/drawing/2014/main" id="{2E2BA49D-64AB-4851-8DD6-9F1D87DE8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300" y="1135856"/>
            <a:ext cx="8153400" cy="4586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D3D7EA-EC67-4877-8ABC-3E71D4B9A40D}"/>
              </a:ext>
            </a:extLst>
          </p:cNvPr>
          <p:cNvSpPr txBox="1"/>
          <p:nvPr/>
        </p:nvSpPr>
        <p:spPr>
          <a:xfrm>
            <a:off x="609600" y="225623"/>
            <a:ext cx="2649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Results and Discussions</a:t>
            </a:r>
            <a:r>
              <a:rPr lang="en-US" sz="1400" dirty="0"/>
              <a:t>| PCR-Pro</a:t>
            </a:r>
            <a:endParaRPr lang="en-US" sz="1400" b="1" dirty="0"/>
          </a:p>
        </p:txBody>
      </p: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617119-63AC-4725-A934-19926B290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162A0C-EC3C-4BAE-8F60-84A4116DDB84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4CE40-CD61-4B81-A764-E38632427DBB}"/>
              </a:ext>
            </a:extLst>
          </p:cNvPr>
          <p:cNvSpPr/>
          <p:nvPr/>
        </p:nvSpPr>
        <p:spPr>
          <a:xfrm>
            <a:off x="152400" y="6043448"/>
            <a:ext cx="594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Available at YouTube: https://www.youtube.com/watch?v=jVjiV6BOH10</a:t>
            </a:r>
          </a:p>
        </p:txBody>
      </p:sp>
    </p:spTree>
    <p:extLst>
      <p:ext uri="{BB962C8B-B14F-4D97-AF65-F5344CB8AC3E}">
        <p14:creationId xmlns:p14="http://schemas.microsoft.com/office/powerpoint/2010/main" val="32580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1B4CD-5739-4121-9267-B94F09CF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324" y="-99021"/>
            <a:ext cx="817543" cy="1003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0414"/>
            <a:ext cx="9144000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Autofit/>
          </a:bodyPr>
          <a:lstStyle/>
          <a:p>
            <a:pPr algn="ctr"/>
            <a:r>
              <a:rPr lang="fr-FR" sz="2800" b="1" spc="-150" dirty="0">
                <a:solidFill>
                  <a:srgbClr val="262626">
                    <a:lumMod val="75000"/>
                    <a:lumOff val="25000"/>
                  </a:srgbClr>
                </a:solidFill>
                <a:latin typeface="Arial" pitchFamily="34" charset="0"/>
                <a:cs typeface="Arial" pitchFamily="34" charset="0"/>
              </a:rPr>
              <a:t>Conclusion and Future Work</a:t>
            </a:r>
            <a:endParaRPr lang="en-US" sz="2800" b="1" spc="-150" dirty="0">
              <a:solidFill>
                <a:srgbClr val="262626">
                  <a:lumMod val="75000"/>
                  <a:lumOff val="2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087" y="1085088"/>
            <a:ext cx="7735825" cy="4325112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 algn="just">
              <a:buClr>
                <a:prstClr val="black">
                  <a:lumMod val="50000"/>
                  <a:lumOff val="50000"/>
                </a:prstClr>
              </a:buClr>
              <a:buSzPct val="94000"/>
            </a:pPr>
            <a:endParaRPr lang="en-US" sz="2400" dirty="0">
              <a:solidFill>
                <a:srgbClr val="262626"/>
              </a:solidFill>
            </a:endParaRP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400" dirty="0">
                <a:solidFill>
                  <a:srgbClr val="262626"/>
                </a:solidFill>
              </a:rPr>
              <a:t>PCR-Pro is a robust method to find an accurate transformation between sparse and different scale point clouds.</a:t>
            </a: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400" dirty="0">
                <a:solidFill>
                  <a:srgbClr val="262626"/>
                </a:solidFill>
              </a:rPr>
              <a:t>The covariance is very small as </a:t>
            </a:r>
            <a:r>
              <a:rPr lang="en-GB" sz="2400" dirty="0"/>
              <a:t>system converges to a global minimum</a:t>
            </a:r>
            <a:r>
              <a:rPr lang="en-GB" sz="2400" dirty="0">
                <a:solidFill>
                  <a:srgbClr val="262626"/>
                </a:solidFill>
              </a:rPr>
              <a:t>. </a:t>
            </a: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400" dirty="0"/>
              <a:t>Our algorithm works excellently as compared to other ICP algorithms</a:t>
            </a:r>
            <a:r>
              <a:rPr lang="en-US" sz="2400" dirty="0"/>
              <a:t>. </a:t>
            </a: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US" sz="2400" dirty="0">
                <a:solidFill>
                  <a:srgbClr val="262626"/>
                </a:solidFill>
              </a:rPr>
              <a:t>We developed an </a:t>
            </a:r>
            <a:r>
              <a:rPr lang="en-GB" sz="2400" dirty="0">
                <a:solidFill>
                  <a:srgbClr val="262626"/>
                </a:solidFill>
              </a:rPr>
              <a:t>way of using direct SLAM approaches for multi-agent SLAM systems.</a:t>
            </a: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400" dirty="0">
                <a:solidFill>
                  <a:srgbClr val="262626"/>
                </a:solidFill>
              </a:rPr>
              <a:t>Real time multi-agent SLAM systems.</a:t>
            </a: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GB" sz="2400" dirty="0">
              <a:solidFill>
                <a:srgbClr val="262626"/>
              </a:solidFill>
            </a:endParaRPr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/>
          </a:p>
          <a:p>
            <a:pPr marL="174625" indent="-174625" algn="just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86946-3C4E-47CA-91A1-77F1A33027C1}"/>
              </a:ext>
            </a:extLst>
          </p:cNvPr>
          <p:cNvSpPr txBox="1"/>
          <p:nvPr/>
        </p:nvSpPr>
        <p:spPr>
          <a:xfrm>
            <a:off x="609600" y="225623"/>
            <a:ext cx="3002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Conclusion and Future Work</a:t>
            </a:r>
            <a:r>
              <a:rPr lang="en-US" sz="1400" dirty="0"/>
              <a:t>| PCR-Pro</a:t>
            </a:r>
            <a:endParaRPr lang="en-US" sz="1400" b="1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F9A16B-1456-4451-8808-B57EA3947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C3F36-2EA5-4011-98E2-D7FE45D93CF2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</p:spTree>
    <p:extLst>
      <p:ext uri="{BB962C8B-B14F-4D97-AF65-F5344CB8AC3E}">
        <p14:creationId xmlns:p14="http://schemas.microsoft.com/office/powerpoint/2010/main" val="407028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sp>
        <p:nvSpPr>
          <p:cNvPr id="3" name="Oval 2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6878" y="1755852"/>
            <a:ext cx="1219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4000" cap="none" dirty="0"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Any Question</a:t>
            </a:r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D127E-15C6-4809-8B44-AA31E76730EF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228600" y="3703704"/>
            <a:ext cx="7315200" cy="132549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/>
          <a:p>
            <a:pPr>
              <a:lnSpc>
                <a:spcPct val="87000"/>
              </a:lnSpc>
              <a:spcBef>
                <a:spcPct val="0"/>
              </a:spcBef>
              <a:defRPr/>
            </a:pPr>
            <a:br>
              <a:rPr lang="en-US" sz="4400" dirty="0">
                <a:solidFill>
                  <a:srgbClr val="92D050"/>
                </a:solidFill>
              </a:rPr>
            </a:br>
            <a:r>
              <a:rPr lang="en-US" sz="5600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77" y="28194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5089818"/>
            <a:ext cx="9144000" cy="1768182"/>
            <a:chOff x="0" y="5089818"/>
            <a:chExt cx="9144000" cy="1768182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64" y="5089818"/>
              <a:ext cx="9098280" cy="173736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0" y="5181600"/>
              <a:ext cx="45719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4537710" y="2251710"/>
              <a:ext cx="6858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8281" y="5158740"/>
              <a:ext cx="45719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3"/>
          <p:cNvSpPr txBox="1">
            <a:spLocks/>
          </p:cNvSpPr>
          <p:nvPr/>
        </p:nvSpPr>
        <p:spPr>
          <a:xfrm>
            <a:off x="206574" y="3678606"/>
            <a:ext cx="73152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7000"/>
              </a:lnSpc>
            </a:pPr>
            <a:br>
              <a:rPr lang="en-US" sz="5600" dirty="0"/>
            </a:br>
            <a:r>
              <a:rPr lang="en-US" sz="5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06514"/>
            <a:ext cx="792480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Presentation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Plan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0" name="Straight Connector 9"/>
          <p:cNvCxnSpPr>
            <a:stCxn id="6" idx="6"/>
            <a:endCxn id="4" idx="2"/>
          </p:cNvCxnSpPr>
          <p:nvPr/>
        </p:nvCxnSpPr>
        <p:spPr>
          <a:xfrm flipV="1">
            <a:off x="2743200" y="2080027"/>
            <a:ext cx="1143000" cy="20071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38954" y="5683712"/>
            <a:ext cx="3847846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Overview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86800" y="5870615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         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295400" y="1143000"/>
            <a:ext cx="1447800" cy="1908215"/>
            <a:chOff x="762000" y="1557456"/>
            <a:chExt cx="2057400" cy="2826048"/>
          </a:xfrm>
        </p:grpSpPr>
        <p:sp>
          <p:nvSpPr>
            <p:cNvPr id="6" name="Oval 5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1391" y="1557456"/>
              <a:ext cx="1219201" cy="282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800" b="1" dirty="0">
                  <a:solidFill>
                    <a:schemeClr val="accent6">
                      <a:lumMod val="20000"/>
                      <a:lumOff val="80000"/>
                      <a:alpha val="40000"/>
                    </a:schemeClr>
                  </a:solidFill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3571" y="2784257"/>
              <a:ext cx="1931159" cy="10669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Introduction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998963" y="1946209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1146215"/>
            <a:ext cx="1447800" cy="1908215"/>
            <a:chOff x="3543300" y="1591943"/>
            <a:chExt cx="2057400" cy="2826047"/>
          </a:xfrm>
        </p:grpSpPr>
        <p:sp>
          <p:nvSpPr>
            <p:cNvPr id="4" name="Oval 3"/>
            <p:cNvSpPr/>
            <p:nvPr/>
          </p:nvSpPr>
          <p:spPr>
            <a:xfrm>
              <a:off x="3543300" y="1946209"/>
              <a:ext cx="2057400" cy="20574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50000">
                  <a:srgbClr val="399ECB"/>
                </a:gs>
                <a:gs pos="100000">
                  <a:srgbClr val="0077D0"/>
                </a:gs>
              </a:gsLst>
              <a:path path="circle">
                <a:fillToRect l="50000" t="50000" r="50000" b="50000"/>
              </a:path>
            </a:gradFill>
            <a:ln w="82550">
              <a:noFill/>
            </a:ln>
            <a:effectLst>
              <a:outerShdw blurRad="1270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33969" y="1591943"/>
              <a:ext cx="1219201" cy="282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800" b="1" dirty="0">
                  <a:solidFill>
                    <a:schemeClr val="accent4">
                      <a:lumMod val="20000"/>
                      <a:lumOff val="80000"/>
                      <a:alpha val="40000"/>
                    </a:schemeClr>
                  </a:solidFill>
                  <a:latin typeface="+mj-lt"/>
                  <a:cs typeface="Arial" pitchFamily="34" charset="0"/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55600" y="2630850"/>
              <a:ext cx="1931159" cy="112289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Problem Statement</a:t>
              </a:r>
              <a:endParaRPr lang="en-US" sz="16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742164" y="1946209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00798" y="1146215"/>
            <a:ext cx="1450437" cy="1908215"/>
            <a:chOff x="6324600" y="1587511"/>
            <a:chExt cx="2061148" cy="2826047"/>
          </a:xfrm>
        </p:grpSpPr>
        <p:sp>
          <p:nvSpPr>
            <p:cNvPr id="5" name="Oval 4"/>
            <p:cNvSpPr/>
            <p:nvPr/>
          </p:nvSpPr>
          <p:spPr>
            <a:xfrm>
              <a:off x="6324600" y="1953643"/>
              <a:ext cx="2057400" cy="2057400"/>
            </a:xfrm>
            <a:prstGeom prst="ellipse">
              <a:avLst/>
            </a:prstGeom>
            <a:gradFill flip="none" rotWithShape="1">
              <a:gsLst>
                <a:gs pos="5000">
                  <a:srgbClr val="84D830"/>
                </a:gs>
                <a:gs pos="48000">
                  <a:srgbClr val="7BCF27"/>
                </a:gs>
                <a:gs pos="100000">
                  <a:srgbClr val="56901C"/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21604" y="1587511"/>
              <a:ext cx="1219201" cy="282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800" b="1" dirty="0">
                  <a:solidFill>
                    <a:schemeClr val="accent2">
                      <a:lumMod val="20000"/>
                      <a:lumOff val="80000"/>
                      <a:alpha val="64000"/>
                    </a:schemeClr>
                  </a:solidFill>
                  <a:latin typeface="+mj-lt"/>
                  <a:cs typeface="Arial" pitchFamily="34" charset="0"/>
                </a:rPr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7377" y="2502738"/>
              <a:ext cx="2018371" cy="12289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Proposed Method  (PCR-Pro)</a:t>
              </a:r>
              <a:endParaRPr lang="en-US" sz="16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539468" y="1957662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    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86200" y="3051215"/>
            <a:ext cx="1447800" cy="1908215"/>
            <a:chOff x="3543300" y="1591943"/>
            <a:chExt cx="2057400" cy="2826047"/>
          </a:xfrm>
        </p:grpSpPr>
        <p:sp>
          <p:nvSpPr>
            <p:cNvPr id="33" name="Oval 32"/>
            <p:cNvSpPr/>
            <p:nvPr/>
          </p:nvSpPr>
          <p:spPr>
            <a:xfrm>
              <a:off x="3543300" y="1946209"/>
              <a:ext cx="2057400" cy="2057400"/>
            </a:xfrm>
            <a:prstGeom prst="ellipse">
              <a:avLst/>
            </a:prstGeom>
            <a:solidFill>
              <a:srgbClr val="C00000"/>
            </a:solidFill>
            <a:ln w="82550">
              <a:noFill/>
            </a:ln>
            <a:effectLst>
              <a:outerShdw blurRad="1270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33969" y="1591943"/>
              <a:ext cx="1219201" cy="282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800" b="1" dirty="0">
                  <a:solidFill>
                    <a:schemeClr val="accent1">
                      <a:lumMod val="20000"/>
                      <a:lumOff val="80000"/>
                      <a:alpha val="40000"/>
                    </a:schemeClr>
                  </a:solidFill>
                  <a:latin typeface="+mj-lt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400800" y="3051215"/>
            <a:ext cx="1447800" cy="1908215"/>
            <a:chOff x="6324600" y="1587511"/>
            <a:chExt cx="2057400" cy="2826047"/>
          </a:xfrm>
        </p:grpSpPr>
        <p:sp>
          <p:nvSpPr>
            <p:cNvPr id="38" name="Oval 37"/>
            <p:cNvSpPr/>
            <p:nvPr/>
          </p:nvSpPr>
          <p:spPr>
            <a:xfrm>
              <a:off x="6324600" y="1953643"/>
              <a:ext cx="2057400" cy="2057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080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49453" y="1587511"/>
              <a:ext cx="1219201" cy="282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800" b="1" dirty="0">
                  <a:solidFill>
                    <a:schemeClr val="tx1">
                      <a:lumMod val="25000"/>
                      <a:lumOff val="75000"/>
                      <a:alpha val="64000"/>
                    </a:schemeClr>
                  </a:solidFill>
                  <a:latin typeface="+mj-lt"/>
                  <a:cs typeface="Arial" pitchFamily="34" charset="0"/>
                </a:rPr>
                <a:t>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49325" y="2695391"/>
              <a:ext cx="2018369" cy="12289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Results and Discussions</a:t>
              </a:r>
            </a:p>
          </p:txBody>
        </p:sp>
      </p:grpSp>
      <p:sp>
        <p:nvSpPr>
          <p:cNvPr id="62" name="Oval 61"/>
          <p:cNvSpPr/>
          <p:nvPr/>
        </p:nvSpPr>
        <p:spPr>
          <a:xfrm>
            <a:off x="4055288" y="3313710"/>
            <a:ext cx="1114295" cy="874685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10000" y="3770700"/>
            <a:ext cx="1600200" cy="852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6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Conclusion and Future Work</a:t>
            </a:r>
            <a:endParaRPr lang="en-US" sz="1400" b="1" dirty="0">
              <a:solidFill>
                <a:schemeClr val="bg1"/>
              </a:solidFill>
              <a:effectLst>
                <a:outerShdw blurRad="50800" dist="25400" dir="5400000" algn="t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cxnSp>
        <p:nvCxnSpPr>
          <p:cNvPr id="49" name="Straight Connector 48"/>
          <p:cNvCxnSpPr>
            <a:stCxn id="4" idx="6"/>
            <a:endCxn id="5" idx="2"/>
          </p:cNvCxnSpPr>
          <p:nvPr/>
        </p:nvCxnSpPr>
        <p:spPr>
          <a:xfrm>
            <a:off x="5334000" y="2080027"/>
            <a:ext cx="1066800" cy="8012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109151" y="2794701"/>
            <a:ext cx="1816" cy="503735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324190" y="4008313"/>
            <a:ext cx="10864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5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36875" y="1755051"/>
            <a:ext cx="8153400" cy="1386468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Graph-based SLAM [1] methods have undergone a renaissance.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State-of-the-art techniques with respect to speed and accuracy.</a:t>
            </a:r>
          </a:p>
          <a:p>
            <a:pPr marL="171450" indent="-171450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Used </a:t>
            </a: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as a building blocks of more sophisticated methods.</a:t>
            </a:r>
          </a:p>
          <a:p>
            <a:pPr marL="171450" indent="-171450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</a:t>
            </a:r>
            <a:r>
              <a:rPr lang="en-GB" sz="2000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 [2] – A general framework for graph optimization.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Non Linear Pose Graph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92301-488C-4460-8FDD-320E9B69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81" y="-41111"/>
            <a:ext cx="786913" cy="966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1907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Introduction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30281-4B4F-411E-9DE9-555F3230CB95}"/>
              </a:ext>
            </a:extLst>
          </p:cNvPr>
          <p:cNvSpPr/>
          <p:nvPr/>
        </p:nvSpPr>
        <p:spPr>
          <a:xfrm>
            <a:off x="152400" y="5968424"/>
            <a:ext cx="8991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Giorgio </a:t>
            </a:r>
            <a:r>
              <a:rPr lang="en-US" sz="1100" dirty="0" err="1"/>
              <a:t>Grisetti</a:t>
            </a:r>
            <a:r>
              <a:rPr lang="en-US" sz="1100" dirty="0"/>
              <a:t>, R </a:t>
            </a:r>
            <a:r>
              <a:rPr lang="en-US" sz="1100" dirty="0" err="1"/>
              <a:t>Kummerle</a:t>
            </a:r>
            <a:r>
              <a:rPr lang="en-US" sz="1100" dirty="0"/>
              <a:t>, </a:t>
            </a:r>
            <a:r>
              <a:rPr lang="en-US" sz="1100" dirty="0" err="1"/>
              <a:t>Cyrill</a:t>
            </a:r>
            <a:r>
              <a:rPr lang="en-US" sz="1100" dirty="0"/>
              <a:t> </a:t>
            </a:r>
            <a:r>
              <a:rPr lang="en-US" sz="1100" dirty="0" err="1"/>
              <a:t>Stachniss</a:t>
            </a:r>
            <a:r>
              <a:rPr lang="en-US" sz="1100" dirty="0"/>
              <a:t>, and Wolfram </a:t>
            </a:r>
            <a:r>
              <a:rPr lang="en-US" sz="1100" dirty="0" err="1"/>
              <a:t>Burgard</a:t>
            </a:r>
            <a:r>
              <a:rPr lang="en-US" sz="1100" dirty="0"/>
              <a:t>. A Tutorial on Graph-Based SLAM. IEEE </a:t>
            </a:r>
            <a:r>
              <a:rPr lang="en-US" sz="1100" dirty="0" err="1"/>
              <a:t>Intell</a:t>
            </a:r>
            <a:r>
              <a:rPr lang="en-US" sz="1100" dirty="0"/>
              <a:t>. Transp. Syst. Mag., 2(4):31–43, 2010</a:t>
            </a:r>
            <a:br>
              <a:rPr lang="en-US" sz="1100" dirty="0"/>
            </a:br>
            <a:r>
              <a:rPr lang="en-US" sz="1100" dirty="0"/>
              <a:t>[2] Rainer </a:t>
            </a:r>
            <a:r>
              <a:rPr lang="en-US" sz="1100" dirty="0" err="1"/>
              <a:t>Kummerle</a:t>
            </a:r>
            <a:r>
              <a:rPr lang="en-US" sz="1100" dirty="0"/>
              <a:t>, Giorgio </a:t>
            </a:r>
            <a:r>
              <a:rPr lang="en-US" sz="1100" dirty="0" err="1"/>
              <a:t>Grisetti</a:t>
            </a:r>
            <a:r>
              <a:rPr lang="en-US" sz="1100" dirty="0"/>
              <a:t>, </a:t>
            </a:r>
            <a:r>
              <a:rPr lang="en-US" sz="1100" dirty="0" err="1"/>
              <a:t>Hauke</a:t>
            </a:r>
            <a:r>
              <a:rPr lang="en-US" sz="1100" dirty="0"/>
              <a:t> </a:t>
            </a:r>
            <a:r>
              <a:rPr lang="en-US" sz="1100" dirty="0" err="1"/>
              <a:t>Strasdat</a:t>
            </a:r>
            <a:r>
              <a:rPr lang="en-US" sz="1100" dirty="0"/>
              <a:t>, Kurt </a:t>
            </a:r>
            <a:r>
              <a:rPr lang="en-US" sz="1100" dirty="0" err="1"/>
              <a:t>Konolige</a:t>
            </a:r>
            <a:r>
              <a:rPr lang="en-US" sz="1100" dirty="0"/>
              <a:t>, and Wolfram </a:t>
            </a:r>
            <a:r>
              <a:rPr lang="en-US" sz="1100" dirty="0" err="1"/>
              <a:t>Burgard</a:t>
            </a:r>
            <a:r>
              <a:rPr lang="en-US" sz="1100" dirty="0"/>
              <a:t>. G2o: A general framework for graph optimization. In 2011 IEEE Int. Conf. Robot. </a:t>
            </a:r>
            <a:r>
              <a:rPr lang="en-US" sz="1100" dirty="0" err="1"/>
              <a:t>Autom</a:t>
            </a:r>
            <a:r>
              <a:rPr lang="en-US" sz="1100" dirty="0"/>
              <a:t>., pages 3607–3613. IEEE, May 2011.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EA6D82E3-304A-487C-B1C3-9C7824D6A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27" y="3244159"/>
            <a:ext cx="5442546" cy="2290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78F9C2-E33E-4784-9361-EF3A317D1FEB}"/>
              </a:ext>
            </a:extLst>
          </p:cNvPr>
          <p:cNvSpPr/>
          <p:nvPr/>
        </p:nvSpPr>
        <p:spPr>
          <a:xfrm>
            <a:off x="1866493" y="5535119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Fig 1:- Left, Initial configuration. Right, After optimizing the pose graph the sphere [1]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73661" y="2186067"/>
            <a:ext cx="4997125" cy="2605613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 graph-based SLAM, the state variables are the state of the robot and position of the landmarks. 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These parameters can be estimated with the sensors of the robot. 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measurement of state variables depends only on the relative poses of the robots.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GB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Non Linear Pose Graph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92301-488C-4460-8FDD-320E9B69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81" y="-41111"/>
            <a:ext cx="786913" cy="966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1907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Introduction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30281-4B4F-411E-9DE9-555F3230CB95}"/>
              </a:ext>
            </a:extLst>
          </p:cNvPr>
          <p:cNvSpPr/>
          <p:nvPr/>
        </p:nvSpPr>
        <p:spPr>
          <a:xfrm>
            <a:off x="152400" y="5968424"/>
            <a:ext cx="8991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Giorgio </a:t>
            </a:r>
            <a:r>
              <a:rPr lang="en-US" sz="1100" dirty="0" err="1"/>
              <a:t>Grisetti</a:t>
            </a:r>
            <a:r>
              <a:rPr lang="en-US" sz="1100" dirty="0"/>
              <a:t>, R </a:t>
            </a:r>
            <a:r>
              <a:rPr lang="en-US" sz="1100" dirty="0" err="1"/>
              <a:t>Kummerle</a:t>
            </a:r>
            <a:r>
              <a:rPr lang="en-US" sz="1100" dirty="0"/>
              <a:t>, </a:t>
            </a:r>
            <a:r>
              <a:rPr lang="en-US" sz="1100" dirty="0" err="1"/>
              <a:t>Cyrill</a:t>
            </a:r>
            <a:r>
              <a:rPr lang="en-US" sz="1100" dirty="0"/>
              <a:t> </a:t>
            </a:r>
            <a:r>
              <a:rPr lang="en-US" sz="1100" dirty="0" err="1"/>
              <a:t>Stachniss</a:t>
            </a:r>
            <a:r>
              <a:rPr lang="en-US" sz="1100" dirty="0"/>
              <a:t>, and Wolfram </a:t>
            </a:r>
            <a:r>
              <a:rPr lang="en-US" sz="1100" dirty="0" err="1"/>
              <a:t>Burgard</a:t>
            </a:r>
            <a:r>
              <a:rPr lang="en-US" sz="1100" dirty="0"/>
              <a:t>. A Tutorial on Graph-Based SLAM. IEEE </a:t>
            </a:r>
            <a:r>
              <a:rPr lang="en-US" sz="1100" dirty="0" err="1"/>
              <a:t>Intell</a:t>
            </a:r>
            <a:r>
              <a:rPr lang="en-US" sz="1100" dirty="0"/>
              <a:t>. Transp. Syst. Mag., 2(4):31–43, 2010</a:t>
            </a:r>
            <a:br>
              <a:rPr lang="en-US" sz="1100" dirty="0"/>
            </a:br>
            <a:r>
              <a:rPr lang="en-US" sz="1100" dirty="0"/>
              <a:t>[2] Rainer </a:t>
            </a:r>
            <a:r>
              <a:rPr lang="en-US" sz="1100" dirty="0" err="1"/>
              <a:t>Kummerle</a:t>
            </a:r>
            <a:r>
              <a:rPr lang="en-US" sz="1100" dirty="0"/>
              <a:t>, Giorgio </a:t>
            </a:r>
            <a:r>
              <a:rPr lang="en-US" sz="1100" dirty="0" err="1"/>
              <a:t>Grisetti</a:t>
            </a:r>
            <a:r>
              <a:rPr lang="en-US" sz="1100" dirty="0"/>
              <a:t>, </a:t>
            </a:r>
            <a:r>
              <a:rPr lang="en-US" sz="1100" dirty="0" err="1"/>
              <a:t>Hauke</a:t>
            </a:r>
            <a:r>
              <a:rPr lang="en-US" sz="1100" dirty="0"/>
              <a:t> </a:t>
            </a:r>
            <a:r>
              <a:rPr lang="en-US" sz="1100" dirty="0" err="1"/>
              <a:t>Strasdat</a:t>
            </a:r>
            <a:r>
              <a:rPr lang="en-US" sz="1100" dirty="0"/>
              <a:t>, Kurt </a:t>
            </a:r>
            <a:r>
              <a:rPr lang="en-US" sz="1100" dirty="0" err="1"/>
              <a:t>Konolige</a:t>
            </a:r>
            <a:r>
              <a:rPr lang="en-US" sz="1100" dirty="0"/>
              <a:t>, and Wolfram </a:t>
            </a:r>
            <a:r>
              <a:rPr lang="en-US" sz="1100" dirty="0" err="1"/>
              <a:t>Burgard</a:t>
            </a:r>
            <a:r>
              <a:rPr lang="en-US" sz="1100" dirty="0"/>
              <a:t>. G2o: A general framework for graph optimization. In 2011 IEEE Int. Conf. Robot. </a:t>
            </a:r>
            <a:r>
              <a:rPr lang="en-US" sz="1100" dirty="0" err="1"/>
              <a:t>Autom</a:t>
            </a:r>
            <a:r>
              <a:rPr lang="en-US" sz="1100" dirty="0"/>
              <a:t>., pages 3607–3613. IEEE, May 2011.</a:t>
            </a:r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77614631-D37D-43AE-B8DC-84C32498C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60" y="2379464"/>
            <a:ext cx="3028950" cy="198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3C123-C2DF-44AF-BFB4-125DF412B3FE}"/>
              </a:ext>
            </a:extLst>
          </p:cNvPr>
          <p:cNvSpPr/>
          <p:nvPr/>
        </p:nvSpPr>
        <p:spPr>
          <a:xfrm>
            <a:off x="5621159" y="4330015"/>
            <a:ext cx="3028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Fig:2 Aspects of an edge connecting the vertex </a:t>
            </a:r>
            <a:r>
              <a:rPr lang="en-GB" sz="1200" b="1" dirty="0"/>
              <a:t>x</a:t>
            </a:r>
            <a:r>
              <a:rPr lang="en-GB" sz="1200" b="1" baseline="-25000" dirty="0"/>
              <a:t>i</a:t>
            </a:r>
            <a:r>
              <a:rPr lang="en-GB" sz="1200" b="1" dirty="0"/>
              <a:t> </a:t>
            </a:r>
            <a:r>
              <a:rPr lang="en-GB" sz="1200" dirty="0"/>
              <a:t>and the vertex </a:t>
            </a:r>
            <a:r>
              <a:rPr lang="en-GB" sz="1200" b="1" dirty="0" err="1"/>
              <a:t>x</a:t>
            </a:r>
            <a:r>
              <a:rPr lang="en-GB" sz="1200" b="1" baseline="-25000" dirty="0" err="1"/>
              <a:t>j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45690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4A4CB36-01E1-4EA2-883B-53965501AB9F}"/>
              </a:ext>
            </a:extLst>
          </p:cNvPr>
          <p:cNvSpPr/>
          <p:nvPr/>
        </p:nvSpPr>
        <p:spPr>
          <a:xfrm>
            <a:off x="3810000" y="2682109"/>
            <a:ext cx="968851" cy="259839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6E9DD-8974-4E80-A78C-28E6C23A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82" y="-31353"/>
            <a:ext cx="786914" cy="9663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Multi-Agent SLAM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Problem Statement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D580D-3831-4914-BF3C-21CBAEC49872}"/>
              </a:ext>
            </a:extLst>
          </p:cNvPr>
          <p:cNvSpPr/>
          <p:nvPr/>
        </p:nvSpPr>
        <p:spPr>
          <a:xfrm>
            <a:off x="2935856" y="1929657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CC2EF-2C1C-4DE4-B7C9-2A68C6206E51}"/>
              </a:ext>
            </a:extLst>
          </p:cNvPr>
          <p:cNvSpPr/>
          <p:nvPr/>
        </p:nvSpPr>
        <p:spPr>
          <a:xfrm>
            <a:off x="1515314" y="2532843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A645BE-8D0A-4F13-BAA2-53A8CCFB839B}"/>
              </a:ext>
            </a:extLst>
          </p:cNvPr>
          <p:cNvSpPr/>
          <p:nvPr/>
        </p:nvSpPr>
        <p:spPr>
          <a:xfrm>
            <a:off x="5415975" y="2603994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r>
              <a:rPr lang="en-US" sz="1100" baseline="-25000" dirty="0"/>
              <a:t>n-1</a:t>
            </a:r>
            <a:endParaRPr lang="en-US" sz="500" baseline="-25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B22522-885D-4131-89A1-D6A797262663}"/>
              </a:ext>
            </a:extLst>
          </p:cNvPr>
          <p:cNvSpPr/>
          <p:nvPr/>
        </p:nvSpPr>
        <p:spPr>
          <a:xfrm>
            <a:off x="4033865" y="2881205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35A67C-F5CA-4A4C-AF2E-3F07AF7322F1}"/>
              </a:ext>
            </a:extLst>
          </p:cNvPr>
          <p:cNvSpPr/>
          <p:nvPr/>
        </p:nvSpPr>
        <p:spPr>
          <a:xfrm>
            <a:off x="1824065" y="4444924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2918A8-5C60-4558-A6A0-749756389AD9}"/>
              </a:ext>
            </a:extLst>
          </p:cNvPr>
          <p:cNvSpPr/>
          <p:nvPr/>
        </p:nvSpPr>
        <p:spPr>
          <a:xfrm>
            <a:off x="3086130" y="4178224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FF03E2-EF67-4BE8-A4F5-1FDDDFB08C46}"/>
              </a:ext>
            </a:extLst>
          </p:cNvPr>
          <p:cNvSpPr/>
          <p:nvPr/>
        </p:nvSpPr>
        <p:spPr>
          <a:xfrm>
            <a:off x="4049950" y="4687694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950A70-9C7A-4181-9D12-4BDF99CD7AA1}"/>
              </a:ext>
            </a:extLst>
          </p:cNvPr>
          <p:cNvSpPr/>
          <p:nvPr/>
        </p:nvSpPr>
        <p:spPr>
          <a:xfrm>
            <a:off x="5371625" y="5013800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y</a:t>
            </a:r>
            <a:r>
              <a:rPr lang="en-US" sz="1100" baseline="-25000" dirty="0"/>
              <a:t>n-1</a:t>
            </a:r>
            <a:endParaRPr lang="en-US" sz="400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29EA6E-354C-4D99-B477-A8E56710E346}"/>
              </a:ext>
            </a:extLst>
          </p:cNvPr>
          <p:cNvSpPr/>
          <p:nvPr/>
        </p:nvSpPr>
        <p:spPr>
          <a:xfrm>
            <a:off x="6691635" y="4535294"/>
            <a:ext cx="533400" cy="53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F1D5F6-6E20-4250-A0C7-6780687491F2}"/>
              </a:ext>
            </a:extLst>
          </p:cNvPr>
          <p:cNvSpPr/>
          <p:nvPr/>
        </p:nvSpPr>
        <p:spPr>
          <a:xfrm>
            <a:off x="6265999" y="1591201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ED854B-296B-4BF1-9F25-56E7BBDB954A}"/>
              </a:ext>
            </a:extLst>
          </p:cNvPr>
          <p:cNvCxnSpPr>
            <a:cxnSpLocks/>
            <a:stCxn id="17" idx="7"/>
            <a:endCxn id="3" idx="2"/>
          </p:cNvCxnSpPr>
          <p:nvPr/>
        </p:nvCxnSpPr>
        <p:spPr>
          <a:xfrm flipV="1">
            <a:off x="1970599" y="2196357"/>
            <a:ext cx="965257" cy="41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557685-7091-473E-AA9D-25BD80F899CD}"/>
              </a:ext>
            </a:extLst>
          </p:cNvPr>
          <p:cNvCxnSpPr>
            <a:cxnSpLocks/>
            <a:stCxn id="3" idx="6"/>
            <a:endCxn id="19" idx="1"/>
          </p:cNvCxnSpPr>
          <p:nvPr/>
        </p:nvCxnSpPr>
        <p:spPr>
          <a:xfrm>
            <a:off x="3469256" y="2196357"/>
            <a:ext cx="642724" cy="762963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916F6C-6704-4962-ABE6-890F0353F606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 flipV="1">
            <a:off x="4567265" y="2870694"/>
            <a:ext cx="848710" cy="277211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AABF9D-602A-4D87-A5A7-8B88E570CCFF}"/>
              </a:ext>
            </a:extLst>
          </p:cNvPr>
          <p:cNvCxnSpPr>
            <a:cxnSpLocks/>
            <a:stCxn id="18" idx="7"/>
            <a:endCxn id="30" idx="3"/>
          </p:cNvCxnSpPr>
          <p:nvPr/>
        </p:nvCxnSpPr>
        <p:spPr>
          <a:xfrm flipV="1">
            <a:off x="5871260" y="2046486"/>
            <a:ext cx="472854" cy="63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140614-FD13-43A6-B099-8BDF03951D2C}"/>
              </a:ext>
            </a:extLst>
          </p:cNvPr>
          <p:cNvCxnSpPr>
            <a:cxnSpLocks/>
            <a:stCxn id="26" idx="6"/>
            <a:endCxn id="27" idx="1"/>
          </p:cNvCxnSpPr>
          <p:nvPr/>
        </p:nvCxnSpPr>
        <p:spPr>
          <a:xfrm>
            <a:off x="3619530" y="4444924"/>
            <a:ext cx="508535" cy="320885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DD26BB-F04D-470A-BF7D-BA37B3FDCC03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4583350" y="5068694"/>
            <a:ext cx="788275" cy="211806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039162-F033-4707-8381-2A856ABAB91F}"/>
              </a:ext>
            </a:extLst>
          </p:cNvPr>
          <p:cNvCxnSpPr>
            <a:cxnSpLocks/>
            <a:stCxn id="20" idx="6"/>
            <a:endCxn id="26" idx="2"/>
          </p:cNvCxnSpPr>
          <p:nvPr/>
        </p:nvCxnSpPr>
        <p:spPr>
          <a:xfrm flipV="1">
            <a:off x="2357465" y="4444924"/>
            <a:ext cx="728665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899ED8-BF9C-44C1-8180-AD4DE3022FD4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5905025" y="4801994"/>
            <a:ext cx="786610" cy="4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33F47E-7E95-4DA9-99AB-87410345976C}"/>
              </a:ext>
            </a:extLst>
          </p:cNvPr>
          <p:cNvCxnSpPr>
            <a:cxnSpLocks/>
            <a:stCxn id="19" idx="4"/>
            <a:endCxn id="27" idx="0"/>
          </p:cNvCxnSpPr>
          <p:nvPr/>
        </p:nvCxnSpPr>
        <p:spPr>
          <a:xfrm>
            <a:off x="4300565" y="3414605"/>
            <a:ext cx="16085" cy="1273089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8849D61B-2F86-49D4-9EFD-8BA46F6559DE}"/>
              </a:ext>
            </a:extLst>
          </p:cNvPr>
          <p:cNvSpPr/>
          <p:nvPr/>
        </p:nvSpPr>
        <p:spPr>
          <a:xfrm>
            <a:off x="1433011" y="5521928"/>
            <a:ext cx="66441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Fig:3 Multi-agent SLAM Scenario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856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7C56D62B-6ED7-4914-B82D-286E9FC4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71" y="1600200"/>
            <a:ext cx="6797629" cy="3956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6E9DD-8974-4E80-A78C-28E6C23A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582" y="-31353"/>
            <a:ext cx="786914" cy="9663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Edge information and Information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Problem Statement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49D61B-2F86-49D4-9EFD-8BA46F6559DE}"/>
              </a:ext>
            </a:extLst>
          </p:cNvPr>
          <p:cNvSpPr/>
          <p:nvPr/>
        </p:nvSpPr>
        <p:spPr>
          <a:xfrm>
            <a:off x="4876799" y="5119300"/>
            <a:ext cx="4267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Fig:3 Multi-agent SLAM Scenario</a:t>
            </a:r>
            <a:endParaRPr lang="en-US" sz="1200" b="1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BDE8A-A761-4F88-BB34-3F47E5880EF6}"/>
              </a:ext>
            </a:extLst>
          </p:cNvPr>
          <p:cNvSpPr txBox="1"/>
          <p:nvPr/>
        </p:nvSpPr>
        <p:spPr>
          <a:xfrm>
            <a:off x="344758" y="2276423"/>
            <a:ext cx="4387526" cy="3512820"/>
          </a:xfrm>
          <a:prstGeom prst="rect">
            <a:avLst/>
          </a:prstGeom>
          <a:noFill/>
        </p:spPr>
        <p:txBody>
          <a:bodyPr wrap="square" lIns="91440" rtlCol="0">
            <a:noAutofit/>
          </a:bodyPr>
          <a:lstStyle/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Without any external sensors.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Scale difference when two or more graphs are totally separated and have been created by different cameras [3].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Current ICP techniques are not sufficient. 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r>
              <a:rPr lang="en-GB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Multi-agent SLAM is the next interest for computer vision researchers.</a:t>
            </a:r>
          </a:p>
          <a:p>
            <a:pPr marL="174625" indent="-174625"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GB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D12B18-7B7A-4F68-868B-C5094D0DB493}"/>
              </a:ext>
            </a:extLst>
          </p:cNvPr>
          <p:cNvSpPr/>
          <p:nvPr/>
        </p:nvSpPr>
        <p:spPr>
          <a:xfrm>
            <a:off x="152400" y="5968424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[3] Jakob Engel, Thomas </a:t>
            </a:r>
            <a:r>
              <a:rPr lang="en-US" sz="1100" dirty="0" err="1"/>
              <a:t>Schops</a:t>
            </a:r>
            <a:r>
              <a:rPr lang="en-US" sz="1100" dirty="0"/>
              <a:t>, and Daniel </a:t>
            </a:r>
            <a:r>
              <a:rPr lang="en-US" sz="1100" dirty="0" err="1"/>
              <a:t>Cremers</a:t>
            </a:r>
            <a:r>
              <a:rPr lang="en-US" sz="1100" dirty="0"/>
              <a:t>. LSD-SLAM: Large-Scale Direct monocular SLAM, volume 8690 LNCS, pages 834– 849. Springer International Publishing, Cham, 2014.</a:t>
            </a:r>
          </a:p>
        </p:txBody>
      </p:sp>
    </p:spTree>
    <p:extLst>
      <p:ext uri="{BB962C8B-B14F-4D97-AF65-F5344CB8AC3E}">
        <p14:creationId xmlns:p14="http://schemas.microsoft.com/office/powerpoint/2010/main" val="40241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23004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7CB77-1DAD-4B92-9582-7D29ACA6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GB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Overview of the proposed system</a:t>
            </a:r>
            <a:endParaRPr 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CEA96-06EA-4C15-B087-F4CBAF0AB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4" y="1527745"/>
            <a:ext cx="3094106" cy="4114247"/>
          </a:xfrm>
          <a:prstGeom prst="rect">
            <a:avLst/>
          </a:prstGeom>
        </p:spPr>
      </p:pic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21964754-3EA2-4448-B1BE-F7EE89B61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54466"/>
              </p:ext>
            </p:extLst>
          </p:nvPr>
        </p:nvGraphicFramePr>
        <p:xfrm>
          <a:off x="1265307" y="1776184"/>
          <a:ext cx="2743200" cy="169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8" imgW="12401321" imgH="7657846" progId="AcroExch.Document.DC">
                  <p:embed/>
                </p:oleObj>
              </mc:Choice>
              <mc:Fallback>
                <p:oleObj name="Acrobat Document" r:id="rId8" imgW="12401321" imgH="7657846" progId="AcroExch.Document.DC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1964754-3EA2-4448-B1BE-F7EE89B61B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5307" y="1776184"/>
                        <a:ext cx="2743200" cy="169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25286392-A9D9-41FF-86FD-BC53B0509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40794"/>
              </p:ext>
            </p:extLst>
          </p:nvPr>
        </p:nvGraphicFramePr>
        <p:xfrm>
          <a:off x="1265307" y="3840930"/>
          <a:ext cx="2743199" cy="169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10" imgW="12401321" imgH="7657846" progId="AcroExch.Document.DC">
                  <p:embed/>
                </p:oleObj>
              </mc:Choice>
              <mc:Fallback>
                <p:oleObj name="Acrobat Document" r:id="rId10" imgW="12401321" imgH="7657846" progId="AcroExch.Document.DC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25286392-A9D9-41FF-86FD-BC53B0509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65307" y="3840930"/>
                        <a:ext cx="2743199" cy="169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9ADAB36-6FDB-4049-9AC0-03D2F09398F3}"/>
              </a:ext>
            </a:extLst>
          </p:cNvPr>
          <p:cNvSpPr/>
          <p:nvPr/>
        </p:nvSpPr>
        <p:spPr>
          <a:xfrm>
            <a:off x="1052059" y="3442013"/>
            <a:ext cx="31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Fig 5: Source Point Cloud</a:t>
            </a:r>
            <a:endParaRPr lang="en-US" sz="12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F5F91-95F3-4905-BD32-F5B57E5772B7}"/>
              </a:ext>
            </a:extLst>
          </p:cNvPr>
          <p:cNvSpPr/>
          <p:nvPr/>
        </p:nvSpPr>
        <p:spPr>
          <a:xfrm>
            <a:off x="1054687" y="5518131"/>
            <a:ext cx="31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Fig 6: Target Point Cloud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53656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GB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Overview of the proposed system</a:t>
            </a:r>
            <a:endParaRPr 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 Usman Maqbool Bhutta       |       usmanmaqbool.github.io       |       mumbhutta@connect.ust.hk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CEA96-06EA-4C15-B087-F4CBAF0AB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4" y="1527745"/>
            <a:ext cx="3094106" cy="411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38BCC-53DB-47FA-B34C-B3A0039EC7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2" b="53788"/>
          <a:stretch/>
        </p:blipFill>
        <p:spPr>
          <a:xfrm>
            <a:off x="6934200" y="1527745"/>
            <a:ext cx="1715910" cy="1901256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0CD64A5-70AC-4688-ADB8-F59DF3F35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708824"/>
              </p:ext>
            </p:extLst>
          </p:nvPr>
        </p:nvGraphicFramePr>
        <p:xfrm>
          <a:off x="493890" y="1930190"/>
          <a:ext cx="4662543" cy="360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8" imgW="9915294" imgH="7657846" progId="AcroExch.Document.DC">
                  <p:embed/>
                </p:oleObj>
              </mc:Choice>
              <mc:Fallback>
                <p:oleObj name="Acrobat Document" r:id="rId8" imgW="9915294" imgH="7657846" progId="AcroExch.Document.DC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0CD64A5-70AC-4688-ADB8-F59DF3F35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3890" y="1930190"/>
                        <a:ext cx="4662543" cy="3600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4021583-6436-4CDA-8E0A-4B174031A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A3D426-FE71-4C40-B293-EB446C43D07B}"/>
              </a:ext>
            </a:extLst>
          </p:cNvPr>
          <p:cNvSpPr/>
          <p:nvPr/>
        </p:nvSpPr>
        <p:spPr>
          <a:xfrm>
            <a:off x="1143000" y="5503492"/>
            <a:ext cx="31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Fig 7: Scale Difference</a:t>
            </a:r>
            <a:endParaRPr 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56528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6876" y="543159"/>
            <a:ext cx="8313234" cy="846386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b" anchorCtr="0">
            <a:normAutofit/>
          </a:bodyPr>
          <a:lstStyle/>
          <a:p>
            <a:r>
              <a:rPr 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Scale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C48F2-8EDB-432D-9434-6376768984E6}"/>
              </a:ext>
            </a:extLst>
          </p:cNvPr>
          <p:cNvSpPr txBox="1"/>
          <p:nvPr/>
        </p:nvSpPr>
        <p:spPr>
          <a:xfrm>
            <a:off x="609600" y="225623"/>
            <a:ext cx="244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Proposed Approach </a:t>
            </a:r>
            <a:r>
              <a:rPr lang="en-US" sz="1400" dirty="0"/>
              <a:t> | PCR-Pro</a:t>
            </a:r>
            <a:endParaRPr lang="en-US" sz="1400" b="1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CB78CE-B79C-41BB-A9A0-12D016959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60" y="167030"/>
            <a:ext cx="1174256" cy="376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C6BF-2FE7-4978-A664-4D01B6850BBA}"/>
              </a:ext>
            </a:extLst>
          </p:cNvPr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 Usman Maqbool Bhutta       |       usmanmaqbool.github.io       |       mumbhutta@connect.ust.hk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3C11E-A67B-4665-B0B2-127E1516D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20"/>
          <a:stretch/>
        </p:blipFill>
        <p:spPr>
          <a:xfrm>
            <a:off x="609600" y="1660604"/>
            <a:ext cx="4217678" cy="3903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CEA96-06EA-4C15-B087-F4CBAF0AB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4" y="1527745"/>
            <a:ext cx="3094106" cy="411424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854576A0-F6A2-408B-AF10-A6F4445C3433}"/>
              </a:ext>
            </a:extLst>
          </p:cNvPr>
          <p:cNvSpPr/>
          <p:nvPr/>
        </p:nvSpPr>
        <p:spPr>
          <a:xfrm>
            <a:off x="4572000" y="1527745"/>
            <a:ext cx="838200" cy="4169310"/>
          </a:xfrm>
          <a:prstGeom prst="rightBrace">
            <a:avLst>
              <a:gd name="adj1" fmla="val 40327"/>
              <a:gd name="adj2" fmla="val 5532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5E0EF-9E91-40C7-95AC-5AC6E8DA4727}"/>
              </a:ext>
            </a:extLst>
          </p:cNvPr>
          <p:cNvSpPr/>
          <p:nvPr/>
        </p:nvSpPr>
        <p:spPr>
          <a:xfrm>
            <a:off x="5410200" y="2743200"/>
            <a:ext cx="1828800" cy="1600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BB11DA-BE5B-4807-9FDE-B0397834BA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0" r="45607" b="31563"/>
          <a:stretch/>
        </p:blipFill>
        <p:spPr>
          <a:xfrm>
            <a:off x="5556004" y="2752959"/>
            <a:ext cx="1682996" cy="1590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7C8B0E-2F8A-4A91-9CC8-2CD23BBF5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669" y="-63495"/>
            <a:ext cx="813088" cy="9984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87A033-D32D-4713-9BDF-AC39E00DF292}"/>
              </a:ext>
            </a:extLst>
          </p:cNvPr>
          <p:cNvSpPr/>
          <p:nvPr/>
        </p:nvSpPr>
        <p:spPr>
          <a:xfrm>
            <a:off x="152400" y="5968424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[6] Laurent </a:t>
            </a:r>
            <a:r>
              <a:rPr lang="en-GB" sz="1100" dirty="0" err="1"/>
              <a:t>Kneip</a:t>
            </a:r>
            <a:r>
              <a:rPr lang="en-GB" sz="1100" dirty="0"/>
              <a:t> and Paul </a:t>
            </a:r>
            <a:r>
              <a:rPr lang="en-GB" sz="1100" dirty="0" err="1"/>
              <a:t>Furgale</a:t>
            </a:r>
            <a:r>
              <a:rPr lang="en-GB" sz="1100" dirty="0"/>
              <a:t>. </a:t>
            </a:r>
            <a:r>
              <a:rPr lang="en-GB" sz="1100" dirty="0" err="1"/>
              <a:t>OpenGV</a:t>
            </a:r>
            <a:r>
              <a:rPr lang="en-GB" sz="1100" dirty="0"/>
              <a:t>: A unified and generalized approach to real-time calibrated geometric vision. In 2014 IEEE Int. Conf. Robot. </a:t>
            </a:r>
            <a:r>
              <a:rPr lang="en-GB" sz="1100" dirty="0" err="1"/>
              <a:t>Autom</a:t>
            </a:r>
            <a:r>
              <a:rPr lang="en-GB" sz="1100" dirty="0"/>
              <a:t>., pages 1–8. IEEE, May 2014.</a:t>
            </a:r>
            <a:r>
              <a:rPr lang="en-US" sz="1100" dirty="0"/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1924350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Introducing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1738</Words>
  <Application>Microsoft Office PowerPoint</Application>
  <PresentationFormat>On-screen Show (4:3)</PresentationFormat>
  <Paragraphs>189</Paragraphs>
  <Slides>19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Georgia</vt:lpstr>
      <vt:lpstr>Impact</vt:lpstr>
      <vt:lpstr>Times New Roman</vt:lpstr>
      <vt:lpstr>Introducing PowerPoint 2010</vt:lpstr>
      <vt:lpstr>Acrobat Document</vt:lpstr>
      <vt:lpstr>3D Sparse and Different Scale Point Clouds Registration and Robust Estimation of Information Matrix For Pose Graph 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2012-02-16T17:34:53Z</dcterms:created>
  <dcterms:modified xsi:type="dcterms:W3CDTF">2018-07-17T06:49:03Z</dcterms:modified>
</cp:coreProperties>
</file>